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</p:sldIdLst>
  <p:sldSz cy="5670550" cx="10080625"/>
  <p:notesSz cx="7772400" cy="10058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5" roundtripDataSignature="AMtx7miUYi8Pp+Naygnhinki8XL4IUeG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customschemas.google.com/relationships/presentationmetadata" Target="metadata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e92406750_0_52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ae92406750_0_52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ae92406750_0_58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ae92406750_0_58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ae92406750_0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ae92406750_0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e92406750_0_8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ae92406750_0_8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ae92406750_0_43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ae92406750_0_43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e92406750_0_1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e92406750_0_1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ae92406750_0_28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ae92406750_0_28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ae92406750_0_105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ae92406750_0_105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ae92406750_0_11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ae92406750_0_11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ebe62c013_0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aebe62c013_0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f06ce603d_0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af06ce603d_0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aec02ea121_0_4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aec02ea121_0_4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e92406750_0_9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ae92406750_0_9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ae92406750_0_98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ae92406750_0_98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ae92406750_0_7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ae92406750_0_7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a59f971705_0_13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a59f971705_0_13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a59f971705_0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a59f971705_0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59f971705_0_5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59f971705_0_5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59f971705_0_3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59f971705_0_3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a59f971705_0_38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a59f971705_0_38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a59f971705_0_48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a59f971705_0_48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6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9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"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1"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2"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1"/>
          <p:cNvSpPr txBox="1"/>
          <p:nvPr>
            <p:ph idx="3"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1"/>
          <p:cNvSpPr txBox="1"/>
          <p:nvPr>
            <p:ph idx="4"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2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"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2"/>
          <p:cNvSpPr txBox="1"/>
          <p:nvPr>
            <p:ph idx="2"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2"/>
          <p:cNvSpPr txBox="1"/>
          <p:nvPr>
            <p:ph idx="3"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4"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2"/>
          <p:cNvSpPr txBox="1"/>
          <p:nvPr>
            <p:ph idx="5"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2"/>
          <p:cNvSpPr txBox="1"/>
          <p:nvPr>
            <p:ph idx="6"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2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"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"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2"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6"/>
          <p:cNvSpPr txBox="1"/>
          <p:nvPr>
            <p:ph idx="1"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7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2"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7"/>
          <p:cNvSpPr txBox="1"/>
          <p:nvPr>
            <p:ph idx="3"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8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"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8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3"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3"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9.png"/><Relationship Id="rId4" Type="http://schemas.openxmlformats.org/officeDocument/2006/relationships/hyperlink" Target="http://choosealicense.com/" TargetMode="External"/><Relationship Id="rId5" Type="http://schemas.openxmlformats.org/officeDocument/2006/relationships/image" Target="../media/image4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choosealicense.com/" TargetMode="External"/><Relationship Id="rId4" Type="http://schemas.openxmlformats.org/officeDocument/2006/relationships/image" Target="../media/image4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4.png"/><Relationship Id="rId4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2.png"/><Relationship Id="rId4" Type="http://schemas.openxmlformats.org/officeDocument/2006/relationships/image" Target="../media/image20.png"/><Relationship Id="rId5" Type="http://schemas.openxmlformats.org/officeDocument/2006/relationships/image" Target="../media/image38.png"/><Relationship Id="rId6" Type="http://schemas.openxmlformats.org/officeDocument/2006/relationships/image" Target="../media/image4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reedwoyda@gmail.com" TargetMode="External"/><Relationship Id="rId4" Type="http://schemas.openxmlformats.org/officeDocument/2006/relationships/hyperlink" Target="https://github.com/kscott94/test_repository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3.png"/><Relationship Id="rId4" Type="http://schemas.openxmlformats.org/officeDocument/2006/relationships/image" Target="../media/image20.png"/><Relationship Id="rId5" Type="http://schemas.openxmlformats.org/officeDocument/2006/relationships/image" Target="../media/image32.png"/><Relationship Id="rId6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git-scm.com/docs/gittutorial" TargetMode="External"/><Relationship Id="rId4" Type="http://schemas.openxmlformats.org/officeDocument/2006/relationships/hyperlink" Target="https://git-scm.com/docs/gittutorial" TargetMode="External"/><Relationship Id="rId5" Type="http://schemas.openxmlformats.org/officeDocument/2006/relationships/hyperlink" Target="https://guides.github.com/activities/hello-world/" TargetMode="External"/><Relationship Id="rId6" Type="http://schemas.openxmlformats.org/officeDocument/2006/relationships/hyperlink" Target="https://pages.github.com/" TargetMode="External"/><Relationship Id="rId7" Type="http://schemas.openxmlformats.org/officeDocument/2006/relationships/hyperlink" Target="https://docs.github.com/en" TargetMode="External"/><Relationship Id="rId8" Type="http://schemas.openxmlformats.org/officeDocument/2006/relationships/hyperlink" Target="https://www.youtube.com/watch?v=SWYqp7iY_Tc&amp;ab_channel=TraversyMedia" TargetMode="External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13.png"/><Relationship Id="rId10" Type="http://schemas.openxmlformats.org/officeDocument/2006/relationships/image" Target="../media/image2.png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28.png"/><Relationship Id="rId9" Type="http://schemas.openxmlformats.org/officeDocument/2006/relationships/image" Target="../media/image16.png"/><Relationship Id="rId5" Type="http://schemas.openxmlformats.org/officeDocument/2006/relationships/image" Target="../media/image15.png"/><Relationship Id="rId6" Type="http://schemas.openxmlformats.org/officeDocument/2006/relationships/image" Target="../media/image6.png"/><Relationship Id="rId7" Type="http://schemas.openxmlformats.org/officeDocument/2006/relationships/image" Target="../media/image23.png"/><Relationship Id="rId8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4.png"/><Relationship Id="rId6" Type="http://schemas.openxmlformats.org/officeDocument/2006/relationships/image" Target="../media/image8.png"/><Relationship Id="rId7" Type="http://schemas.openxmlformats.org/officeDocument/2006/relationships/image" Target="../media/image3.png"/><Relationship Id="rId8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Relationship Id="rId5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"/>
          <p:cNvSpPr txBox="1"/>
          <p:nvPr/>
        </p:nvSpPr>
        <p:spPr>
          <a:xfrm>
            <a:off x="407520" y="1188720"/>
            <a:ext cx="9071640" cy="22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400" u="none" cap="none" strike="noStrike">
                <a:solidFill>
                  <a:srgbClr val="CE181E"/>
                </a:solidFill>
                <a:latin typeface="Arial"/>
                <a:ea typeface="Arial"/>
                <a:cs typeface="Arial"/>
                <a:sym typeface="Arial"/>
              </a:rPr>
              <a:t>Open Source Software</a:t>
            </a:r>
            <a:r>
              <a:rPr b="0" i="0" lang="en-US" sz="5400" u="none" cap="none" strike="noStrike">
                <a:latin typeface="Arial"/>
                <a:ea typeface="Arial"/>
                <a:cs typeface="Arial"/>
                <a:sym typeface="Arial"/>
              </a:rPr>
              <a:t> </a:t>
            </a:r>
            <a:br>
              <a:rPr b="0" i="0" lang="en-US" sz="1800" u="none" cap="none" strike="noStrike"/>
            </a:br>
            <a:r>
              <a:rPr b="0" i="0" lang="en-US" sz="5400" u="none" cap="none" strike="noStrike">
                <a:latin typeface="Arial"/>
                <a:ea typeface="Arial"/>
                <a:cs typeface="Arial"/>
                <a:sym typeface="Arial"/>
              </a:rPr>
              <a:t>Development with </a:t>
            </a:r>
            <a:r>
              <a:rPr b="0" i="0" lang="en-US" sz="5400" u="none" cap="none" strike="noStrike">
                <a:solidFill>
                  <a:srgbClr val="EEEEEE"/>
                </a:solidFill>
                <a:latin typeface="Arial"/>
                <a:ea typeface="Arial"/>
                <a:cs typeface="Arial"/>
                <a:sym typeface="Arial"/>
              </a:rPr>
              <a:t>XXXXXXX</a:t>
            </a:r>
            <a:endParaRPr b="0" i="0" sz="5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"/>
          <p:cNvSpPr txBox="1"/>
          <p:nvPr/>
        </p:nvSpPr>
        <p:spPr>
          <a:xfrm>
            <a:off x="91440" y="434880"/>
            <a:ext cx="9875520" cy="858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381F"/>
                </a:solidFill>
                <a:latin typeface="Arial"/>
                <a:ea typeface="Arial"/>
                <a:cs typeface="Arial"/>
                <a:sym typeface="Arial"/>
              </a:rPr>
              <a:t>Hosted by quantitative Cell &amp; Molecular Biology, Colorado State University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43680" y="1973400"/>
            <a:ext cx="3779280" cy="1527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92406750_0_52"/>
          <p:cNvSpPr txBox="1"/>
          <p:nvPr>
            <p:ph type="title"/>
          </p:nvPr>
        </p:nvSpPr>
        <p:spPr>
          <a:xfrm>
            <a:off x="504463" y="5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/>
              <a:t>Version Control</a:t>
            </a:r>
            <a:endParaRPr b="1" sz="4400"/>
          </a:p>
        </p:txBody>
      </p:sp>
      <p:sp>
        <p:nvSpPr>
          <p:cNvPr id="149" name="Google Shape;149;gae92406750_0_52"/>
          <p:cNvSpPr txBox="1"/>
          <p:nvPr>
            <p:ph idx="1" type="body"/>
          </p:nvPr>
        </p:nvSpPr>
        <p:spPr>
          <a:xfrm>
            <a:off x="530125" y="1744725"/>
            <a:ext cx="2756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50">
                <a:solidFill>
                  <a:srgbClr val="4E443C"/>
                </a:solidFill>
                <a:highlight>
                  <a:srgbClr val="FCFCFA"/>
                </a:highlight>
              </a:rPr>
              <a:t>Version control is a system that records changes to a file or set of files over time so that you can recall specific versions later.</a:t>
            </a:r>
            <a:endParaRPr b="1" sz="2900"/>
          </a:p>
        </p:txBody>
      </p:sp>
      <p:pic>
        <p:nvPicPr>
          <p:cNvPr id="150" name="Google Shape;150;gae92406750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5925" y="1018225"/>
            <a:ext cx="3865350" cy="454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e92406750_0_58"/>
          <p:cNvSpPr txBox="1"/>
          <p:nvPr>
            <p:ph type="title"/>
          </p:nvPr>
        </p:nvSpPr>
        <p:spPr>
          <a:xfrm>
            <a:off x="532350" y="5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/>
              <a:t>Version Control</a:t>
            </a:r>
            <a:endParaRPr b="1" sz="4400"/>
          </a:p>
        </p:txBody>
      </p:sp>
      <p:pic>
        <p:nvPicPr>
          <p:cNvPr id="156" name="Google Shape;156;gae92406750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4663" y="1038925"/>
            <a:ext cx="3970374" cy="453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e92406750_0_0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/>
              <a:t>Protecting Your Open Source Projects</a:t>
            </a:r>
            <a:endParaRPr b="1" sz="3700"/>
          </a:p>
        </p:txBody>
      </p:sp>
      <p:pic>
        <p:nvPicPr>
          <p:cNvPr id="162" name="Google Shape;162;gae92406750_0_0"/>
          <p:cNvPicPr preferRelativeResize="0"/>
          <p:nvPr/>
        </p:nvPicPr>
        <p:blipFill rotWithShape="1">
          <a:blip r:embed="rId3">
            <a:alphaModFix/>
          </a:blip>
          <a:srcRect b="39169" l="0" r="0" t="0"/>
          <a:stretch/>
        </p:blipFill>
        <p:spPr>
          <a:xfrm>
            <a:off x="2810700" y="1373025"/>
            <a:ext cx="6360226" cy="3559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ae92406750_0_0"/>
          <p:cNvSpPr txBox="1"/>
          <p:nvPr/>
        </p:nvSpPr>
        <p:spPr>
          <a:xfrm>
            <a:off x="265300" y="3150575"/>
            <a:ext cx="22629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0366D6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choosealicense.com</a:t>
            </a:r>
            <a:endParaRPr b="1" sz="1700"/>
          </a:p>
        </p:txBody>
      </p:sp>
      <p:pic>
        <p:nvPicPr>
          <p:cNvPr id="164" name="Google Shape;164;gae92406750_0_0"/>
          <p:cNvPicPr preferRelativeResize="0"/>
          <p:nvPr/>
        </p:nvPicPr>
        <p:blipFill rotWithShape="1">
          <a:blip r:embed="rId5">
            <a:alphaModFix/>
          </a:blip>
          <a:srcRect b="0" l="0" r="0" t="92226"/>
          <a:stretch/>
        </p:blipFill>
        <p:spPr>
          <a:xfrm>
            <a:off x="2810700" y="4875685"/>
            <a:ext cx="6360226" cy="454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e92406750_0_8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/>
              <a:t>Protecting Your Open Source Projects</a:t>
            </a:r>
            <a:endParaRPr b="1" sz="3700"/>
          </a:p>
        </p:txBody>
      </p:sp>
      <p:sp>
        <p:nvSpPr>
          <p:cNvPr id="170" name="Google Shape;170;gae92406750_0_8"/>
          <p:cNvSpPr txBox="1"/>
          <p:nvPr/>
        </p:nvSpPr>
        <p:spPr>
          <a:xfrm>
            <a:off x="265300" y="3150575"/>
            <a:ext cx="22629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0366D6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choosealicense.com</a:t>
            </a:r>
            <a:endParaRPr b="1" sz="1700"/>
          </a:p>
        </p:txBody>
      </p:sp>
      <p:pic>
        <p:nvPicPr>
          <p:cNvPr id="171" name="Google Shape;171;gae92406750_0_8"/>
          <p:cNvPicPr preferRelativeResize="0"/>
          <p:nvPr/>
        </p:nvPicPr>
        <p:blipFill rotWithShape="1">
          <a:blip r:embed="rId4">
            <a:alphaModFix/>
          </a:blip>
          <a:srcRect b="0" l="0" r="0" t="62482"/>
          <a:stretch/>
        </p:blipFill>
        <p:spPr>
          <a:xfrm>
            <a:off x="2486400" y="2199375"/>
            <a:ext cx="6934051" cy="239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e92406750_0_43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/>
              <a:t>Protecting Your Open Source Projects</a:t>
            </a:r>
            <a:endParaRPr b="1" sz="3700"/>
          </a:p>
        </p:txBody>
      </p:sp>
      <p:pic>
        <p:nvPicPr>
          <p:cNvPr id="177" name="Google Shape;177;gae92406750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24980"/>
            <a:ext cx="9775825" cy="2644668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gae92406750_0_43"/>
          <p:cNvSpPr/>
          <p:nvPr/>
        </p:nvSpPr>
        <p:spPr>
          <a:xfrm>
            <a:off x="7367875" y="2374950"/>
            <a:ext cx="1458000" cy="451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gae92406750_0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5175" y="4205673"/>
            <a:ext cx="5829300" cy="11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e92406750_0_16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Why w</a:t>
            </a:r>
            <a:r>
              <a:rPr b="1" lang="en-US" sz="3000"/>
              <a:t>ould anyone want to use my code?!</a:t>
            </a:r>
            <a:endParaRPr b="1"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How does my open source code help me?</a:t>
            </a:r>
            <a:endParaRPr b="1" sz="3000"/>
          </a:p>
        </p:txBody>
      </p:sp>
      <p:pic>
        <p:nvPicPr>
          <p:cNvPr id="185" name="Google Shape;185;gae92406750_0_16"/>
          <p:cNvPicPr preferRelativeResize="0"/>
          <p:nvPr/>
        </p:nvPicPr>
        <p:blipFill rotWithShape="1">
          <a:blip r:embed="rId3">
            <a:alphaModFix/>
          </a:blip>
          <a:srcRect b="6360" l="0" r="0" t="-6360"/>
          <a:stretch/>
        </p:blipFill>
        <p:spPr>
          <a:xfrm>
            <a:off x="1998138" y="1448675"/>
            <a:ext cx="6083392" cy="151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ae92406750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9450" y="2963987"/>
            <a:ext cx="6760776" cy="2007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gae92406750_0_16"/>
          <p:cNvCxnSpPr/>
          <p:nvPr/>
        </p:nvCxnSpPr>
        <p:spPr>
          <a:xfrm>
            <a:off x="5837075" y="4702350"/>
            <a:ext cx="22839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gae92406750_0_16"/>
          <p:cNvSpPr txBox="1"/>
          <p:nvPr/>
        </p:nvSpPr>
        <p:spPr>
          <a:xfrm>
            <a:off x="4248600" y="4971875"/>
            <a:ext cx="2325600" cy="13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Job posting from Trace Genomics on 11/30/2020</a:t>
            </a:r>
            <a:endParaRPr b="1"/>
          </a:p>
        </p:txBody>
      </p:sp>
      <p:cxnSp>
        <p:nvCxnSpPr>
          <p:cNvPr id="189" name="Google Shape;189;gae92406750_0_16"/>
          <p:cNvCxnSpPr/>
          <p:nvPr/>
        </p:nvCxnSpPr>
        <p:spPr>
          <a:xfrm>
            <a:off x="1839300" y="4939775"/>
            <a:ext cx="1555500" cy="3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gae92406750_0_16"/>
          <p:cNvCxnSpPr/>
          <p:nvPr/>
        </p:nvCxnSpPr>
        <p:spPr>
          <a:xfrm flipH="1" rot="10800000">
            <a:off x="801750" y="498075"/>
            <a:ext cx="8529300" cy="2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gae92406750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9700" y="1732630"/>
            <a:ext cx="2400300" cy="69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ae92406750_0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3300" y="2454280"/>
            <a:ext cx="4371975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ae92406750_0_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925" y="3327500"/>
            <a:ext cx="9142775" cy="5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gae92406750_0_28"/>
          <p:cNvSpPr txBox="1"/>
          <p:nvPr/>
        </p:nvSpPr>
        <p:spPr>
          <a:xfrm>
            <a:off x="4060600" y="4825000"/>
            <a:ext cx="2325600" cy="13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Job posting from Cincinnati Children’s Hospital on 11/30/2020</a:t>
            </a:r>
            <a:endParaRPr b="1"/>
          </a:p>
        </p:txBody>
      </p:sp>
      <p:sp>
        <p:nvSpPr>
          <p:cNvPr id="199" name="Google Shape;199;gae92406750_0_28"/>
          <p:cNvSpPr/>
          <p:nvPr/>
        </p:nvSpPr>
        <p:spPr>
          <a:xfrm>
            <a:off x="4658400" y="3496175"/>
            <a:ext cx="3017700" cy="219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ae92406750_0_28"/>
          <p:cNvSpPr txBox="1"/>
          <p:nvPr>
            <p:ph type="title"/>
          </p:nvPr>
        </p:nvSpPr>
        <p:spPr>
          <a:xfrm>
            <a:off x="504450" y="209055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Why would anyone want to use my code?!</a:t>
            </a:r>
            <a:endParaRPr b="1"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How does my open source code help me?</a:t>
            </a:r>
            <a:endParaRPr b="1" sz="3000"/>
          </a:p>
        </p:txBody>
      </p:sp>
      <p:cxnSp>
        <p:nvCxnSpPr>
          <p:cNvPr id="201" name="Google Shape;201;gae92406750_0_28"/>
          <p:cNvCxnSpPr/>
          <p:nvPr/>
        </p:nvCxnSpPr>
        <p:spPr>
          <a:xfrm flipH="1" rot="10800000">
            <a:off x="802200" y="481050"/>
            <a:ext cx="8529300" cy="2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e92406750_0_105"/>
          <p:cNvSpPr txBox="1"/>
          <p:nvPr>
            <p:ph type="title"/>
          </p:nvPr>
        </p:nvSpPr>
        <p:spPr>
          <a:xfrm>
            <a:off x="504463" y="121555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/>
              <a:t>Who else uses GitHub?</a:t>
            </a:r>
            <a:endParaRPr sz="3300"/>
          </a:p>
        </p:txBody>
      </p:sp>
      <p:pic>
        <p:nvPicPr>
          <p:cNvPr id="207" name="Google Shape;207;gae92406750_0_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3551" y="985274"/>
            <a:ext cx="5533525" cy="4652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ae92406750_0_111"/>
          <p:cNvSpPr txBox="1"/>
          <p:nvPr>
            <p:ph type="title"/>
          </p:nvPr>
        </p:nvSpPr>
        <p:spPr>
          <a:xfrm>
            <a:off x="504463" y="121555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/>
              <a:t>Who else uses GitHub?</a:t>
            </a:r>
            <a:endParaRPr sz="3300"/>
          </a:p>
        </p:txBody>
      </p:sp>
      <p:pic>
        <p:nvPicPr>
          <p:cNvPr id="213" name="Google Shape;213;gae92406750_0_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025" y="1000955"/>
            <a:ext cx="8128570" cy="42976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aebe62c013_0_0"/>
          <p:cNvSpPr txBox="1"/>
          <p:nvPr>
            <p:ph type="title"/>
          </p:nvPr>
        </p:nvSpPr>
        <p:spPr>
          <a:xfrm>
            <a:off x="504463" y="10913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dk1"/>
                </a:solidFill>
              </a:rPr>
              <a:t>How else can I utilize GitHub?</a:t>
            </a:r>
            <a:endParaRPr b="1"/>
          </a:p>
        </p:txBody>
      </p:sp>
      <p:sp>
        <p:nvSpPr>
          <p:cNvPr id="219" name="Google Shape;219;gaebe62c013_0_0"/>
          <p:cNvSpPr txBox="1"/>
          <p:nvPr/>
        </p:nvSpPr>
        <p:spPr>
          <a:xfrm>
            <a:off x="8420775" y="5242475"/>
            <a:ext cx="1917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https://github.com/M0nica</a:t>
            </a:r>
            <a:endParaRPr sz="1000"/>
          </a:p>
        </p:txBody>
      </p:sp>
      <p:pic>
        <p:nvPicPr>
          <p:cNvPr id="220" name="Google Shape;220;gaebe62c01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3150" y="930625"/>
            <a:ext cx="6674049" cy="45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"/>
          <p:cNvSpPr txBox="1"/>
          <p:nvPr/>
        </p:nvSpPr>
        <p:spPr>
          <a:xfrm>
            <a:off x="274320" y="335520"/>
            <a:ext cx="9071640" cy="1005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CE181E"/>
                </a:solidFill>
                <a:latin typeface="Arial"/>
                <a:ea typeface="Arial"/>
                <a:cs typeface="Arial"/>
                <a:sym typeface="Arial"/>
              </a:rPr>
              <a:t>Open Source Software</a:t>
            </a:r>
            <a:r>
              <a:rPr b="0" i="0" lang="en-US" sz="3200" u="none" cap="none" strike="noStrike">
                <a:latin typeface="Arial"/>
                <a:ea typeface="Arial"/>
                <a:cs typeface="Arial"/>
                <a:sym typeface="Arial"/>
              </a:rPr>
              <a:t> Development with GitHub</a:t>
            </a:r>
            <a:endParaRPr b="0" i="0" sz="3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/>
          <p:cNvSpPr txBox="1"/>
          <p:nvPr/>
        </p:nvSpPr>
        <p:spPr>
          <a:xfrm>
            <a:off x="365760" y="1645920"/>
            <a:ext cx="6766560" cy="3274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00" u="none" cap="none" strike="noStrike">
                <a:latin typeface="Arial"/>
                <a:ea typeface="Arial"/>
                <a:cs typeface="Arial"/>
                <a:sym typeface="Arial"/>
              </a:rPr>
              <a:t>Outline</a:t>
            </a:r>
            <a:endParaRPr b="0" sz="22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 strike="noStrike">
              <a:latin typeface="Arial"/>
              <a:ea typeface="Arial"/>
              <a:cs typeface="Arial"/>
              <a:sym typeface="Arial"/>
            </a:endParaRPr>
          </a:p>
          <a:p>
            <a:pPr indent="-51435" lvl="0" marL="27432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"/>
              <a:buFont typeface="Noto Sans Symbols"/>
              <a:buChar char="●"/>
            </a:pPr>
            <a:r>
              <a:rPr lang="en-US" sz="1800"/>
              <a:t> O</a:t>
            </a: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pen source software and Github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-51435" lvl="0" marL="27432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"/>
              <a:buFont typeface="Noto Sans Symbols"/>
              <a:buChar char="●"/>
            </a:pPr>
            <a:r>
              <a:rPr lang="en-US" sz="1800"/>
              <a:t> </a:t>
            </a: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User Testimonials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-51435" lvl="0" marL="27432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"/>
              <a:buFont typeface="Noto Sans Symbols"/>
              <a:buChar char="●"/>
            </a:pPr>
            <a:r>
              <a:rPr lang="en-US" sz="1800"/>
              <a:t> </a:t>
            </a: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How to – user interface (Kristin)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-51435" lvl="0" marL="27432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"/>
              <a:buFont typeface="Noto Sans Symbols"/>
              <a:buChar char="●"/>
            </a:pPr>
            <a:r>
              <a:rPr lang="en-US" sz="1800"/>
              <a:t> </a:t>
            </a: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How to – commandline (Reed)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f06ce603d_0_0"/>
          <p:cNvSpPr txBox="1"/>
          <p:nvPr>
            <p:ph type="title"/>
          </p:nvPr>
        </p:nvSpPr>
        <p:spPr>
          <a:xfrm>
            <a:off x="504463" y="10913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dk1"/>
                </a:solidFill>
              </a:rPr>
              <a:t>How else can I utilize GitHub?</a:t>
            </a:r>
            <a:endParaRPr b="1"/>
          </a:p>
        </p:txBody>
      </p:sp>
      <p:sp>
        <p:nvSpPr>
          <p:cNvPr id="226" name="Google Shape;226;gaf06ce603d_0_0"/>
          <p:cNvSpPr txBox="1"/>
          <p:nvPr/>
        </p:nvSpPr>
        <p:spPr>
          <a:xfrm>
            <a:off x="8420775" y="5242475"/>
            <a:ext cx="1917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https://lgw2.github.io/</a:t>
            </a:r>
            <a:endParaRPr sz="1000"/>
          </a:p>
        </p:txBody>
      </p:sp>
      <p:pic>
        <p:nvPicPr>
          <p:cNvPr id="227" name="Google Shape;227;gaf06ce603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9400" y="963705"/>
            <a:ext cx="7601843" cy="4310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ec02ea121_0_4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/>
              <a:t>Recap so far</a:t>
            </a:r>
            <a:endParaRPr sz="3500"/>
          </a:p>
        </p:txBody>
      </p:sp>
      <p:sp>
        <p:nvSpPr>
          <p:cNvPr id="233" name="Google Shape;233;gaec02ea121_0_4"/>
          <p:cNvSpPr txBox="1"/>
          <p:nvPr>
            <p:ph idx="1" type="body"/>
          </p:nvPr>
        </p:nvSpPr>
        <p:spPr>
          <a:xfrm>
            <a:off x="437900" y="1530050"/>
            <a:ext cx="90717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Open Source Software </a:t>
            </a:r>
            <a:endParaRPr sz="1700"/>
          </a:p>
          <a:p>
            <a:pPr indent="-336550" lvl="1" marL="914400" rtl="0" algn="l">
              <a:spcBef>
                <a:spcPts val="1417"/>
              </a:spcBef>
              <a:spcAft>
                <a:spcPts val="0"/>
              </a:spcAft>
              <a:buSzPts val="1700"/>
              <a:buChar char="○"/>
            </a:pPr>
            <a:r>
              <a:rPr lang="en-US" sz="1700">
                <a:solidFill>
                  <a:schemeClr val="dk1"/>
                </a:solidFill>
              </a:rPr>
              <a:t>Allows software to evolve through open contributions from many users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417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Version Control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1417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-US" sz="1700">
                <a:solidFill>
                  <a:schemeClr val="dk1"/>
                </a:solidFill>
              </a:rPr>
              <a:t>a system that records changes to a file or set of files over time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417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Protecting your work with licences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417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Ability to centralize and showcase your work and collaborative projects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ae92406750_0_91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/>
              <a:t>How is GitHub used in the biological sciences?</a:t>
            </a:r>
            <a:endParaRPr sz="2900"/>
          </a:p>
        </p:txBody>
      </p:sp>
      <p:sp>
        <p:nvSpPr>
          <p:cNvPr id="239" name="Google Shape;239;gae92406750_0_91"/>
          <p:cNvSpPr txBox="1"/>
          <p:nvPr>
            <p:ph idx="1" type="body"/>
          </p:nvPr>
        </p:nvSpPr>
        <p:spPr>
          <a:xfrm>
            <a:off x="504000" y="1326600"/>
            <a:ext cx="90717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Examples from CMB Faculty</a:t>
            </a:r>
            <a:endParaRPr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Erin Osborne Nishimura</a:t>
            </a:r>
            <a:endParaRPr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Department of Biochemistry and Molecular Biology</a:t>
            </a:r>
            <a:endParaRPr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ae92406750_0_98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/>
              <a:t>Interacting with GitHub via the command line</a:t>
            </a:r>
            <a:endParaRPr b="1" sz="2500"/>
          </a:p>
        </p:txBody>
      </p:sp>
      <p:sp>
        <p:nvSpPr>
          <p:cNvPr id="245" name="Google Shape;245;gae92406750_0_98"/>
          <p:cNvSpPr txBox="1"/>
          <p:nvPr/>
        </p:nvSpPr>
        <p:spPr>
          <a:xfrm>
            <a:off x="7843450" y="5277625"/>
            <a:ext cx="21324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https://www.coursereport.com/blog/what-is-github</a:t>
            </a:r>
            <a:endParaRPr sz="700"/>
          </a:p>
        </p:txBody>
      </p:sp>
      <p:pic>
        <p:nvPicPr>
          <p:cNvPr id="246" name="Google Shape;246;gae92406750_0_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025" y="946351"/>
            <a:ext cx="8072574" cy="430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ae92406750_0_76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/>
              <a:t>Interacting with GitHub via the command line</a:t>
            </a:r>
            <a:endParaRPr b="1" sz="2500"/>
          </a:p>
        </p:txBody>
      </p:sp>
      <p:sp>
        <p:nvSpPr>
          <p:cNvPr id="252" name="Google Shape;252;gae92406750_0_76"/>
          <p:cNvSpPr txBox="1"/>
          <p:nvPr>
            <p:ph idx="1" type="body"/>
          </p:nvPr>
        </p:nvSpPr>
        <p:spPr>
          <a:xfrm>
            <a:off x="504000" y="1326600"/>
            <a:ext cx="90717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What is Git?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350"/>
              <a:buChar char="●"/>
            </a:pPr>
            <a:r>
              <a:rPr lang="en-US" sz="1350">
                <a:solidFill>
                  <a:srgbClr val="333333"/>
                </a:solidFill>
                <a:highlight>
                  <a:srgbClr val="FFFFFF"/>
                </a:highlight>
              </a:rPr>
              <a:t>Git is the command line version control system (VCS) software which works on your local computer.</a:t>
            </a:r>
            <a:endParaRPr sz="13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350"/>
              <a:buChar char="●"/>
            </a:pPr>
            <a:r>
              <a:rPr lang="en-US" sz="1350">
                <a:solidFill>
                  <a:srgbClr val="333333"/>
                </a:solidFill>
                <a:highlight>
                  <a:srgbClr val="FFFFFF"/>
                </a:highlight>
              </a:rPr>
              <a:t>Git was created by Linus Torvalds in 2005 for development of Linux </a:t>
            </a:r>
            <a:endParaRPr sz="13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350"/>
              <a:buChar char="●"/>
            </a:pPr>
            <a:r>
              <a:rPr lang="en-US" sz="1350">
                <a:solidFill>
                  <a:srgbClr val="333333"/>
                </a:solidFill>
                <a:highlight>
                  <a:srgbClr val="FFFFFF"/>
                </a:highlight>
              </a:rPr>
              <a:t>You need Git to use GitHub. You can use Git locally without GitHub.</a:t>
            </a:r>
            <a:endParaRPr sz="13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15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pic>
        <p:nvPicPr>
          <p:cNvPr id="253" name="Google Shape;253;gae92406750_0_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2024" y="3542600"/>
            <a:ext cx="2502300" cy="187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gae92406750_0_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68350" y="3726887"/>
            <a:ext cx="1508200" cy="15081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gae92406750_0_76"/>
          <p:cNvSpPr/>
          <p:nvPr/>
        </p:nvSpPr>
        <p:spPr>
          <a:xfrm>
            <a:off x="4456900" y="4121413"/>
            <a:ext cx="1483800" cy="7191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AA61A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gae92406750_0_76"/>
          <p:cNvPicPr preferRelativeResize="0"/>
          <p:nvPr/>
        </p:nvPicPr>
        <p:blipFill rotWithShape="1">
          <a:blip r:embed="rId5">
            <a:alphaModFix/>
          </a:blip>
          <a:srcRect b="0" l="0" r="21060" t="-3594"/>
          <a:stretch/>
        </p:blipFill>
        <p:spPr>
          <a:xfrm>
            <a:off x="275775" y="3726875"/>
            <a:ext cx="2391901" cy="1768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57" name="Google Shape;257;gae92406750_0_76"/>
          <p:cNvPicPr preferRelativeResize="0"/>
          <p:nvPr/>
        </p:nvPicPr>
        <p:blipFill rotWithShape="1">
          <a:blip r:embed="rId6">
            <a:alphaModFix/>
          </a:blip>
          <a:srcRect b="4764" l="1771" r="51732" t="7323"/>
          <a:stretch/>
        </p:blipFill>
        <p:spPr>
          <a:xfrm>
            <a:off x="8111925" y="3784850"/>
            <a:ext cx="1785925" cy="13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a59f971705_0_13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/>
              <a:t>Interacting with GitHub via the command line</a:t>
            </a:r>
            <a:endParaRPr b="1" sz="2500"/>
          </a:p>
        </p:txBody>
      </p:sp>
      <p:sp>
        <p:nvSpPr>
          <p:cNvPr id="263" name="Google Shape;263;ga59f971705_0_13"/>
          <p:cNvSpPr txBox="1"/>
          <p:nvPr>
            <p:ph idx="1" type="body"/>
          </p:nvPr>
        </p:nvSpPr>
        <p:spPr>
          <a:xfrm>
            <a:off x="504000" y="1326600"/>
            <a:ext cx="90717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Brief introduction on git command line usage: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Cloning</a:t>
            </a:r>
            <a:r>
              <a:rPr lang="en-US"/>
              <a:t> existing repositories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Editing</a:t>
            </a:r>
            <a:r>
              <a:rPr lang="en-US"/>
              <a:t> code from repositories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Commit</a:t>
            </a:r>
            <a:r>
              <a:rPr b="1" lang="en-US"/>
              <a:t> </a:t>
            </a:r>
            <a:r>
              <a:rPr lang="en-US"/>
              <a:t>modified code to existing repositories </a:t>
            </a:r>
            <a:endParaRPr/>
          </a:p>
        </p:txBody>
      </p:sp>
      <p:pic>
        <p:nvPicPr>
          <p:cNvPr id="264" name="Google Shape;264;ga59f971705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5663" y="1015550"/>
            <a:ext cx="3143250" cy="455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a59f971705_0_0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/>
              <a:t>Interacting with GitHub via the command line</a:t>
            </a:r>
            <a:endParaRPr b="1"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How to obtain Open Source code from GitHub</a:t>
            </a:r>
            <a:endParaRPr b="1" sz="2200"/>
          </a:p>
        </p:txBody>
      </p:sp>
      <p:sp>
        <p:nvSpPr>
          <p:cNvPr id="270" name="Google Shape;270;ga59f971705_0_0"/>
          <p:cNvSpPr txBox="1"/>
          <p:nvPr>
            <p:ph idx="1" type="body"/>
          </p:nvPr>
        </p:nvSpPr>
        <p:spPr>
          <a:xfrm>
            <a:off x="504000" y="1326600"/>
            <a:ext cx="90717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Open terminal on local computer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Navigate to directory of your choosing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>
                <a:highlight>
                  <a:schemeClr val="lt2"/>
                </a:highlight>
              </a:rPr>
              <a:t>git clone https://github.com/kscott94/test_repository.git </a:t>
            </a:r>
            <a:endParaRPr>
              <a:highlight>
                <a:schemeClr val="lt2"/>
              </a:highlight>
            </a:endParaRPr>
          </a:p>
        </p:txBody>
      </p:sp>
      <p:pic>
        <p:nvPicPr>
          <p:cNvPr id="271" name="Google Shape;271;ga59f971705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827" y="3051201"/>
            <a:ext cx="5408751" cy="215257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a59f971705_0_0"/>
          <p:cNvSpPr/>
          <p:nvPr/>
        </p:nvSpPr>
        <p:spPr>
          <a:xfrm>
            <a:off x="6864875" y="4082975"/>
            <a:ext cx="2022300" cy="22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a59f971705_0_5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/>
              <a:t>Interacting with GitHub via the command line</a:t>
            </a:r>
            <a:endParaRPr b="1"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/>
              <a:t>Collaboration</a:t>
            </a:r>
            <a:endParaRPr b="1" sz="2500"/>
          </a:p>
        </p:txBody>
      </p:sp>
      <p:sp>
        <p:nvSpPr>
          <p:cNvPr id="278" name="Google Shape;278;ga59f971705_0_5"/>
          <p:cNvSpPr txBox="1"/>
          <p:nvPr>
            <p:ph idx="1" type="body"/>
          </p:nvPr>
        </p:nvSpPr>
        <p:spPr>
          <a:xfrm>
            <a:off x="504000" y="1326600"/>
            <a:ext cx="9071700" cy="416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List of command I used to edit a script from a collaborators GitHub repository: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In desired directory, tell Git who we are: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>
                <a:highlight>
                  <a:srgbClr val="EEEEEE"/>
                </a:highlight>
              </a:rPr>
              <a:t>git config --global user.name "BioRRW"</a:t>
            </a:r>
            <a:endParaRPr>
              <a:highlight>
                <a:srgbClr val="EEEEEE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>
                <a:highlight>
                  <a:srgbClr val="EEEEEE"/>
                </a:highlight>
              </a:rPr>
              <a:t>git config --global user.email </a:t>
            </a:r>
            <a:r>
              <a:rPr lang="en-US" u="sng">
                <a:solidFill>
                  <a:schemeClr val="hlink"/>
                </a:solidFill>
                <a:highlight>
                  <a:srgbClr val="EEEEEE"/>
                </a:highlight>
                <a:hlinkClick r:id="rId3"/>
              </a:rPr>
              <a:t>reedwoyda@gmail.com</a:t>
            </a:r>
            <a:endParaRPr>
              <a:highlight>
                <a:srgbClr val="EEEEEE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Initialize</a:t>
            </a:r>
            <a:r>
              <a:rPr lang="en-US"/>
              <a:t> current directory as a Git repository: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  <a:highlight>
                  <a:srgbClr val="EEEEEE"/>
                </a:highlight>
              </a:rPr>
              <a:t>git init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Connect to the desired repository: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  <a:highlight>
                  <a:srgbClr val="EEEEEE"/>
                </a:highlight>
              </a:rPr>
              <a:t>git remote add qcmb_github </a:t>
            </a:r>
            <a:r>
              <a:rPr lang="en-US" u="sng">
                <a:solidFill>
                  <a:schemeClr val="hlink"/>
                </a:solidFill>
                <a:highlight>
                  <a:srgbClr val="EEEEEE"/>
                </a:highlight>
                <a:hlinkClick r:id="rId4"/>
              </a:rPr>
              <a:t>https://github.com/kscott94/test_repository</a:t>
            </a:r>
            <a:endParaRPr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Make edits to file of choice (here I edited the helloworld.py script)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Prepare the edited file for upload to GitHub: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  <a:highlight>
                  <a:srgbClr val="EEEEEE"/>
                </a:highlight>
              </a:rPr>
              <a:t>git add helloworld.py</a:t>
            </a:r>
            <a:endParaRPr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Lastly, </a:t>
            </a:r>
            <a:r>
              <a:rPr b="1" lang="en-US">
                <a:solidFill>
                  <a:schemeClr val="dk1"/>
                </a:solidFill>
              </a:rPr>
              <a:t>commit </a:t>
            </a:r>
            <a:r>
              <a:rPr lang="en-US">
                <a:solidFill>
                  <a:schemeClr val="dk1"/>
                </a:solidFill>
              </a:rPr>
              <a:t>the edited file for final upload to the repository: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  <a:highlight>
                  <a:srgbClr val="EEEEEE"/>
                </a:highlight>
              </a:rPr>
              <a:t>git commit helloworld.py -m "Updated helloworld.py script"</a:t>
            </a:r>
            <a:endParaRPr>
              <a:solidFill>
                <a:schemeClr val="dk1"/>
              </a:solidFill>
              <a:highlight>
                <a:srgbClr val="EEEEEE"/>
              </a:highlight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a59f971705_0_31"/>
          <p:cNvSpPr txBox="1"/>
          <p:nvPr>
            <p:ph type="title"/>
          </p:nvPr>
        </p:nvSpPr>
        <p:spPr>
          <a:xfrm>
            <a:off x="504463" y="12403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/>
              <a:t>Recap: How to use GitHub/Git</a:t>
            </a:r>
            <a:endParaRPr b="1" sz="3500"/>
          </a:p>
        </p:txBody>
      </p:sp>
      <p:sp>
        <p:nvSpPr>
          <p:cNvPr id="284" name="Google Shape;284;ga59f971705_0_31"/>
          <p:cNvSpPr txBox="1"/>
          <p:nvPr>
            <p:ph idx="1" type="body"/>
          </p:nvPr>
        </p:nvSpPr>
        <p:spPr>
          <a:xfrm>
            <a:off x="437900" y="1530050"/>
            <a:ext cx="90717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How to create a GitHub repository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 sz="1700"/>
              <a:t>Add content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 sz="1700"/>
              <a:t>Add collaborators</a:t>
            </a:r>
            <a:endParaRPr sz="1700"/>
          </a:p>
          <a:p>
            <a:pPr indent="-336550" lvl="0" marL="457200" rtl="0" algn="l">
              <a:spcBef>
                <a:spcPts val="1417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How to download a repository from GitHub (command-line)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417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How to ‘connect’ to an existing repository for collaboration (command-line)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1417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-US" sz="1700">
                <a:solidFill>
                  <a:schemeClr val="dk1"/>
                </a:solidFill>
              </a:rPr>
              <a:t>Make edits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1417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-US" sz="1700">
                <a:solidFill>
                  <a:schemeClr val="dk1"/>
                </a:solidFill>
              </a:rPr>
              <a:t>Commit those edits to the GitHub repository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417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See edits reflected in GitHub repository 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17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a59f971705_0_38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Open Discussion/Questions</a:t>
            </a:r>
            <a:endParaRPr b="1" sz="3400"/>
          </a:p>
        </p:txBody>
      </p:sp>
      <p:pic>
        <p:nvPicPr>
          <p:cNvPr id="290" name="Google Shape;290;ga59f971705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2425" y="1699975"/>
            <a:ext cx="5027076" cy="213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ga59f971705_0_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4625" y="943073"/>
            <a:ext cx="1783075" cy="178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ga59f971705_0_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3650" y="1755687"/>
            <a:ext cx="2693800" cy="202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ga59f971705_0_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4627" y="3412202"/>
            <a:ext cx="2044550" cy="204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 strike="noStrike">
                <a:latin typeface="Arial"/>
                <a:ea typeface="Arial"/>
                <a:cs typeface="Arial"/>
                <a:sym typeface="Arial"/>
              </a:rPr>
              <a:t>Open Source Software</a:t>
            </a:r>
            <a:endParaRPr b="0" sz="4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"/>
          <p:cNvSpPr txBox="1"/>
          <p:nvPr/>
        </p:nvSpPr>
        <p:spPr>
          <a:xfrm>
            <a:off x="504000" y="1434600"/>
            <a:ext cx="9071640" cy="1034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200" u="sng" strike="noStrike">
                <a:solidFill>
                  <a:srgbClr val="0525F4"/>
                </a:solidFill>
                <a:latin typeface="Arial"/>
                <a:ea typeface="Arial"/>
                <a:cs typeface="Arial"/>
                <a:sym typeface="Arial"/>
              </a:rPr>
              <a:t>Source code:</a:t>
            </a:r>
            <a:r>
              <a:rPr b="0" lang="en-US" sz="3200" strike="noStrike">
                <a:solidFill>
                  <a:srgbClr val="0525F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lang="en-US" sz="3200" strike="noStrike">
                <a:latin typeface="Arial"/>
                <a:ea typeface="Arial"/>
                <a:cs typeface="Arial"/>
                <a:sym typeface="Arial"/>
              </a:rPr>
              <a:t>the technical blueprint that tells the computer program how to function. 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" name="Google Shape;7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1440" y="2651760"/>
            <a:ext cx="4291200" cy="241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4440" y="2563200"/>
            <a:ext cx="4147560" cy="255744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3"/>
          <p:cNvSpPr/>
          <p:nvPr/>
        </p:nvSpPr>
        <p:spPr>
          <a:xfrm>
            <a:off x="4718880" y="3693600"/>
            <a:ext cx="548640" cy="274320"/>
          </a:xfrm>
          <a:custGeom>
            <a:rect b="b" l="l" r="r" t="t"/>
            <a:pathLst>
              <a:path extrusionOk="0" h="764" w="1525">
                <a:moveTo>
                  <a:pt x="0" y="190"/>
                </a:moveTo>
                <a:lnTo>
                  <a:pt x="1143" y="190"/>
                </a:lnTo>
                <a:lnTo>
                  <a:pt x="1143" y="0"/>
                </a:lnTo>
                <a:lnTo>
                  <a:pt x="1524" y="381"/>
                </a:lnTo>
                <a:lnTo>
                  <a:pt x="1143" y="763"/>
                </a:lnTo>
                <a:lnTo>
                  <a:pt x="1143" y="572"/>
                </a:lnTo>
                <a:lnTo>
                  <a:pt x="0" y="572"/>
                </a:lnTo>
                <a:lnTo>
                  <a:pt x="0" y="190"/>
                </a:lnTo>
              </a:path>
            </a:pathLst>
          </a:cu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a59f971705_0_48"/>
          <p:cNvSpPr txBox="1"/>
          <p:nvPr>
            <p:ph type="title"/>
          </p:nvPr>
        </p:nvSpPr>
        <p:spPr>
          <a:xfrm>
            <a:off x="504000" y="226080"/>
            <a:ext cx="9071700" cy="9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Resources</a:t>
            </a:r>
            <a:endParaRPr sz="4400"/>
          </a:p>
        </p:txBody>
      </p:sp>
      <p:sp>
        <p:nvSpPr>
          <p:cNvPr id="299" name="Google Shape;299;ga59f971705_0_48"/>
          <p:cNvSpPr txBox="1"/>
          <p:nvPr>
            <p:ph idx="1" type="body"/>
          </p:nvPr>
        </p:nvSpPr>
        <p:spPr>
          <a:xfrm>
            <a:off x="504000" y="1326600"/>
            <a:ext cx="9071700" cy="366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Basic Git usage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https://git-scm.com/docs/gittutoria</a:t>
            </a:r>
            <a:r>
              <a:rPr lang="en-US" u="sng">
                <a:solidFill>
                  <a:schemeClr val="hlink"/>
                </a:solidFill>
                <a:hlinkClick r:id="rId4"/>
              </a:rPr>
              <a:t>l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Basic GitHub Guide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https://guides.github.com/activities/hello-world/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u="sng">
                <a:solidFill>
                  <a:schemeClr val="hlink"/>
                </a:solidFill>
                <a:hlinkClick r:id="rId6"/>
              </a:rPr>
              <a:t>https://pages.github.com/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GitHub documentation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u="sng">
                <a:solidFill>
                  <a:schemeClr val="hlink"/>
                </a:solidFill>
                <a:hlinkClick r:id="rId7"/>
              </a:rPr>
              <a:t>https://docs.github.com/en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Git/GitHub usage (Youtube)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u="sng">
                <a:solidFill>
                  <a:schemeClr val="hlink"/>
                </a:solidFill>
                <a:hlinkClick r:id="rId8"/>
              </a:rPr>
              <a:t>https://www.youtube.com/watch?v=SWYqp7iY_Tc&amp;ab_channel=TraversyMedia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 strike="noStrike">
                <a:latin typeface="Arial"/>
                <a:ea typeface="Arial"/>
                <a:cs typeface="Arial"/>
                <a:sym typeface="Arial"/>
              </a:rPr>
              <a:t>Open Source Software</a:t>
            </a:r>
            <a:endParaRPr b="0" sz="4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4"/>
          <p:cNvSpPr txBox="1"/>
          <p:nvPr/>
        </p:nvSpPr>
        <p:spPr>
          <a:xfrm>
            <a:off x="432000" y="1254600"/>
            <a:ext cx="4708080" cy="1122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400" u="sng" strike="noStrike">
                <a:solidFill>
                  <a:srgbClr val="08DA08"/>
                </a:solidFill>
                <a:latin typeface="Arial"/>
                <a:ea typeface="Arial"/>
                <a:cs typeface="Arial"/>
                <a:sym typeface="Arial"/>
              </a:rPr>
              <a:t>Open Source:</a:t>
            </a:r>
            <a:r>
              <a:rPr b="0" lang="en-US" sz="2400" strike="noStrike">
                <a:latin typeface="Arial"/>
                <a:ea typeface="Arial"/>
                <a:cs typeface="Arial"/>
                <a:sym typeface="Arial"/>
              </a:rPr>
              <a:t> source code that is </a:t>
            </a:r>
            <a:r>
              <a:rPr lang="en-US" sz="2400"/>
              <a:t>accessible</a:t>
            </a:r>
            <a:r>
              <a:rPr b="0" lang="en-US" sz="2400" strike="noStrike">
                <a:latin typeface="Arial"/>
                <a:ea typeface="Arial"/>
                <a:cs typeface="Arial"/>
                <a:sym typeface="Arial"/>
              </a:rPr>
              <a:t> to inspect, modify, copy and use. </a:t>
            </a:r>
            <a:endParaRPr b="0" sz="2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4"/>
          <p:cNvSpPr txBox="1"/>
          <p:nvPr/>
        </p:nvSpPr>
        <p:spPr>
          <a:xfrm>
            <a:off x="5284075" y="1251725"/>
            <a:ext cx="4708200" cy="10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400" u="sng" strike="noStrike">
                <a:solidFill>
                  <a:srgbClr val="CE181E"/>
                </a:solidFill>
                <a:latin typeface="Arial"/>
                <a:ea typeface="Arial"/>
                <a:cs typeface="Arial"/>
                <a:sym typeface="Arial"/>
              </a:rPr>
              <a:t>Closed Source:</a:t>
            </a:r>
            <a:r>
              <a:rPr b="0" lang="en-US" sz="2400" strike="noStrike">
                <a:solidFill>
                  <a:srgbClr val="CE181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/>
              <a:t>proprietary</a:t>
            </a:r>
            <a:r>
              <a:rPr b="0" lang="en-US" sz="2400" strike="noStrike">
                <a:latin typeface="Arial"/>
                <a:ea typeface="Arial"/>
                <a:cs typeface="Arial"/>
                <a:sym typeface="Arial"/>
              </a:rPr>
              <a:t> source code that can not be accessed or change by the public. </a:t>
            </a:r>
            <a:endParaRPr b="0" sz="24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26480" y="2413440"/>
            <a:ext cx="2560320" cy="1442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4"/>
          <p:cNvPicPr preferRelativeResize="0"/>
          <p:nvPr/>
        </p:nvPicPr>
        <p:blipFill rotWithShape="1">
          <a:blip r:embed="rId4">
            <a:alphaModFix/>
          </a:blip>
          <a:srcRect b="17067" l="0" r="0" t="10380"/>
          <a:stretch/>
        </p:blipFill>
        <p:spPr>
          <a:xfrm>
            <a:off x="5394960" y="4206240"/>
            <a:ext cx="1280160" cy="928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75120" y="4052160"/>
            <a:ext cx="1463040" cy="519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4"/>
          <p:cNvPicPr preferRelativeResize="0"/>
          <p:nvPr/>
        </p:nvPicPr>
        <p:blipFill rotWithShape="1">
          <a:blip r:embed="rId6">
            <a:alphaModFix/>
          </a:blip>
          <a:srcRect b="0" l="27704" r="29148" t="0"/>
          <a:stretch/>
        </p:blipFill>
        <p:spPr>
          <a:xfrm>
            <a:off x="8321040" y="4111200"/>
            <a:ext cx="914400" cy="1192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4"/>
          <p:cNvPicPr preferRelativeResize="0"/>
          <p:nvPr/>
        </p:nvPicPr>
        <p:blipFill rotWithShape="1">
          <a:blip r:embed="rId7">
            <a:alphaModFix/>
          </a:blip>
          <a:srcRect b="14400" l="21481" r="19406" t="14006"/>
          <a:stretch/>
        </p:blipFill>
        <p:spPr>
          <a:xfrm>
            <a:off x="6969240" y="4664520"/>
            <a:ext cx="1005480" cy="913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88720" y="2430360"/>
            <a:ext cx="2468880" cy="1522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4"/>
          <p:cNvPicPr preferRelativeResize="0"/>
          <p:nvPr/>
        </p:nvPicPr>
        <p:blipFill rotWithShape="1">
          <a:blip r:embed="rId9">
            <a:alphaModFix/>
          </a:blip>
          <a:srcRect b="17816" l="36389" r="37299" t="14441"/>
          <a:stretch/>
        </p:blipFill>
        <p:spPr>
          <a:xfrm>
            <a:off x="572760" y="4114800"/>
            <a:ext cx="9468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477600" y="4114800"/>
            <a:ext cx="728640" cy="1333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4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737360" y="4114800"/>
            <a:ext cx="582120" cy="54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4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2377440" y="4663440"/>
            <a:ext cx="749880" cy="73152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4"/>
          <p:cNvCxnSpPr/>
          <p:nvPr/>
        </p:nvCxnSpPr>
        <p:spPr>
          <a:xfrm>
            <a:off x="5176080" y="1371600"/>
            <a:ext cx="0" cy="4114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/>
          <p:nvPr/>
        </p:nvSpPr>
        <p:spPr>
          <a:xfrm>
            <a:off x="4189680" y="1903680"/>
            <a:ext cx="5594400" cy="3794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b="0" lang="en-US" sz="2200" strike="noStrike">
                <a:latin typeface="Arial"/>
                <a:ea typeface="Arial"/>
                <a:cs typeface="Arial"/>
                <a:sym typeface="Arial"/>
              </a:rPr>
              <a:t>Proponents believe people should have the right to use their software in whatever way they see fit without licensing restrictions.</a:t>
            </a:r>
            <a:endParaRPr b="0" sz="22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b="0" lang="en-US" sz="2200" strike="noStrike">
                <a:latin typeface="Arial"/>
                <a:ea typeface="Arial"/>
                <a:cs typeface="Arial"/>
                <a:sym typeface="Arial"/>
              </a:rPr>
              <a:t>Allows software to evolve through open contributions from many users.</a:t>
            </a:r>
            <a:endParaRPr b="0" sz="22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b="0" lang="en-US" sz="2200" strike="noStrike">
                <a:latin typeface="Arial"/>
                <a:ea typeface="Arial"/>
                <a:cs typeface="Arial"/>
                <a:sym typeface="Arial"/>
              </a:rPr>
              <a:t>Critics worry if open source leads to difficulty in managing programs and wonder if software can be reliably developed without profit intensive.</a:t>
            </a:r>
            <a:endParaRPr b="0" sz="2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5"/>
          <p:cNvSpPr txBox="1"/>
          <p:nvPr/>
        </p:nvSpPr>
        <p:spPr>
          <a:xfrm>
            <a:off x="504360" y="21276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 strike="noStrike">
                <a:latin typeface="Arial"/>
                <a:ea typeface="Arial"/>
                <a:cs typeface="Arial"/>
                <a:sym typeface="Arial"/>
              </a:rPr>
              <a:t>Open Source Software </a:t>
            </a:r>
            <a:br>
              <a:rPr lang="en-US" sz="1800"/>
            </a:br>
            <a:r>
              <a:rPr b="1" lang="en-US" sz="4400" strike="noStrike">
                <a:solidFill>
                  <a:srgbClr val="CE181E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1" lang="en-US" sz="4400" strike="noStrike">
                <a:solidFill>
                  <a:srgbClr val="FAA61A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1" lang="en-US" sz="4400" strike="noStrike">
                <a:solidFill>
                  <a:srgbClr val="FFF20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-US" sz="4400" strike="noStrike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4400" strike="noStrike">
                <a:solidFill>
                  <a:srgbClr val="00A65D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b="1" lang="en-US" sz="4400" strike="noStrike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4400" strike="noStrike">
                <a:solidFill>
                  <a:srgbClr val="0066B3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b="1" lang="en-US" sz="4400" strike="noStrike">
                <a:solidFill>
                  <a:srgbClr val="5C2D91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b="1" lang="en-US" sz="4400" strike="noStrike">
                <a:solidFill>
                  <a:srgbClr val="CE181E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1" lang="en-US" sz="4400" strike="noStrike">
                <a:solidFill>
                  <a:srgbClr val="FAA61A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b="1" lang="en-US" sz="4400" strike="noStrike">
                <a:solidFill>
                  <a:srgbClr val="FFF2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1" lang="en-US" sz="4400" strike="noStrike">
                <a:solidFill>
                  <a:srgbClr val="00A65D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-US" sz="4400" strike="noStrike">
                <a:solidFill>
                  <a:srgbClr val="0066B3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1" lang="en-US" sz="4400" strike="noStrike">
                <a:solidFill>
                  <a:srgbClr val="CE181E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b="1" lang="en-US" sz="4400" strike="noStrike">
                <a:solidFill>
                  <a:srgbClr val="FAA61A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b="1" lang="en-US" sz="4400" strike="noStrike">
                <a:solidFill>
                  <a:srgbClr val="FFF2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b="1" lang="en-US" sz="4400" strike="noStrike">
                <a:solidFill>
                  <a:srgbClr val="00A65D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b="0" sz="44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5"/>
          <p:cNvPicPr preferRelativeResize="0"/>
          <p:nvPr/>
        </p:nvPicPr>
        <p:blipFill rotWithShape="1">
          <a:blip r:embed="rId3">
            <a:alphaModFix/>
          </a:blip>
          <a:srcRect b="0" l="36717" r="0" t="0"/>
          <a:stretch/>
        </p:blipFill>
        <p:spPr>
          <a:xfrm>
            <a:off x="8230320" y="365760"/>
            <a:ext cx="1645200" cy="146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1040" y="1522080"/>
            <a:ext cx="4019760" cy="4019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"/>
          <p:cNvSpPr txBox="1"/>
          <p:nvPr/>
        </p:nvSpPr>
        <p:spPr>
          <a:xfrm>
            <a:off x="504000" y="1578600"/>
            <a:ext cx="4708080" cy="3794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70"/>
              <a:buFont typeface="Noto Sans Symbols"/>
              <a:buChar char="●"/>
            </a:pPr>
            <a:r>
              <a:rPr b="0" lang="en-US" sz="2600" strike="noStrike">
                <a:latin typeface="Arial"/>
                <a:ea typeface="Arial"/>
                <a:cs typeface="Arial"/>
                <a:sym typeface="Arial"/>
              </a:rPr>
              <a:t>Transparency &amp; reproducibility in data analysis</a:t>
            </a:r>
            <a:endParaRPr b="0" sz="26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ts val="1170"/>
              <a:buFont typeface="Noto Sans Symbols"/>
              <a:buChar char="●"/>
            </a:pPr>
            <a:r>
              <a:rPr b="0" lang="en-US" sz="2600" strike="noStrike">
                <a:latin typeface="Arial"/>
                <a:ea typeface="Arial"/>
                <a:cs typeface="Arial"/>
                <a:sym typeface="Arial"/>
              </a:rPr>
              <a:t>Collaborative development of and easy access to community tools</a:t>
            </a:r>
            <a:endParaRPr b="0" sz="26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ts val="1170"/>
              <a:buFont typeface="Noto Sans Symbols"/>
              <a:buChar char="●"/>
            </a:pPr>
            <a:r>
              <a:rPr b="0" lang="en-US" sz="2600" strike="noStrike">
                <a:latin typeface="Arial"/>
                <a:ea typeface="Arial"/>
                <a:cs typeface="Arial"/>
                <a:sym typeface="Arial"/>
              </a:rPr>
              <a:t>Coding Portfolio  </a:t>
            </a:r>
            <a:endParaRPr b="0" sz="26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6"/>
          <p:cNvSpPr txBox="1"/>
          <p:nvPr/>
        </p:nvSpPr>
        <p:spPr>
          <a:xfrm>
            <a:off x="504360" y="21276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 strike="noStrike">
                <a:latin typeface="Arial"/>
                <a:ea typeface="Arial"/>
                <a:cs typeface="Arial"/>
                <a:sym typeface="Arial"/>
              </a:rPr>
              <a:t>Open Source Software </a:t>
            </a:r>
            <a:br>
              <a:rPr lang="en-US" sz="1800"/>
            </a:br>
            <a:r>
              <a:rPr b="1" lang="en-US" sz="4400" strike="noStrike">
                <a:solidFill>
                  <a:srgbClr val="CE181E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b="1" lang="en-US" sz="4400" strike="noStrike">
                <a:solidFill>
                  <a:srgbClr val="FAA61A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1" lang="en-US" sz="4400" strike="noStrike">
                <a:solidFill>
                  <a:srgbClr val="FFF20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b="1" lang="en-US" sz="4400" strike="noStrike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4400" strike="noStrike">
                <a:solidFill>
                  <a:srgbClr val="00A65D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b="1" lang="en-US" sz="4400" strike="noStrike">
                <a:solidFill>
                  <a:srgbClr val="0066B3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1" lang="en-US" sz="4400" strike="noStrike">
                <a:solidFill>
                  <a:srgbClr val="5C2D91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b="1" lang="en-US" sz="4400" strike="noStrike">
                <a:solidFill>
                  <a:srgbClr val="CE181E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b="0" sz="44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26720" y="4782240"/>
            <a:ext cx="1188720" cy="792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72400" y="1463040"/>
            <a:ext cx="1828800" cy="2384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99360" y="3308400"/>
            <a:ext cx="2194560" cy="2113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86800" y="4443120"/>
            <a:ext cx="1226880" cy="1226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6"/>
          <p:cNvPicPr preferRelativeResize="0"/>
          <p:nvPr/>
        </p:nvPicPr>
        <p:blipFill rotWithShape="1">
          <a:blip r:embed="rId7">
            <a:alphaModFix/>
          </a:blip>
          <a:srcRect b="45554" l="0" r="51511" t="0"/>
          <a:stretch/>
        </p:blipFill>
        <p:spPr>
          <a:xfrm>
            <a:off x="6982560" y="3734280"/>
            <a:ext cx="2282760" cy="837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035040" y="1355040"/>
            <a:ext cx="1553040" cy="1737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"/>
          <p:cNvSpPr txBox="1"/>
          <p:nvPr/>
        </p:nvSpPr>
        <p:spPr>
          <a:xfrm>
            <a:off x="1656000" y="1650600"/>
            <a:ext cx="3976560" cy="1233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AutoNum type="arabicParenR"/>
            </a:pPr>
            <a:r>
              <a:rPr b="0" lang="en-US" sz="3200" strike="noStrike">
                <a:latin typeface="Arial"/>
                <a:ea typeface="Arial"/>
                <a:cs typeface="Arial"/>
                <a:sym typeface="Arial"/>
              </a:rPr>
              <a:t> Write some code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7"/>
          <p:cNvSpPr txBox="1"/>
          <p:nvPr/>
        </p:nvSpPr>
        <p:spPr>
          <a:xfrm>
            <a:off x="504000" y="-864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 strike="noStrike">
                <a:latin typeface="Arial"/>
                <a:ea typeface="Arial"/>
                <a:cs typeface="Arial"/>
                <a:sym typeface="Arial"/>
              </a:rPr>
              <a:t>How do you develop open source software?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Google Shape;12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92240" y="1005840"/>
            <a:ext cx="3379320" cy="201132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7"/>
          <p:cNvSpPr/>
          <p:nvPr/>
        </p:nvSpPr>
        <p:spPr>
          <a:xfrm>
            <a:off x="7899840" y="3092400"/>
            <a:ext cx="365760" cy="548640"/>
          </a:xfrm>
          <a:custGeom>
            <a:rect b="b" l="l" r="r" t="t"/>
            <a:pathLst>
              <a:path extrusionOk="0" h="1525" w="1018">
                <a:moveTo>
                  <a:pt x="254" y="0"/>
                </a:moveTo>
                <a:lnTo>
                  <a:pt x="254" y="1143"/>
                </a:lnTo>
                <a:lnTo>
                  <a:pt x="0" y="1143"/>
                </a:lnTo>
                <a:lnTo>
                  <a:pt x="508" y="1524"/>
                </a:lnTo>
                <a:lnTo>
                  <a:pt x="1017" y="1143"/>
                </a:lnTo>
                <a:lnTo>
                  <a:pt x="762" y="1143"/>
                </a:lnTo>
                <a:lnTo>
                  <a:pt x="762" y="0"/>
                </a:lnTo>
                <a:lnTo>
                  <a:pt x="254" y="0"/>
                </a:lnTo>
              </a:path>
            </a:pathLst>
          </a:cu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27" name="Google Shape;12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92240" y="3677040"/>
            <a:ext cx="3291840" cy="185184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7"/>
          <p:cNvSpPr txBox="1"/>
          <p:nvPr/>
        </p:nvSpPr>
        <p:spPr>
          <a:xfrm>
            <a:off x="1656000" y="3738960"/>
            <a:ext cx="4342320" cy="1233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120799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None/>
            </a:pPr>
            <a:r>
              <a:t/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200" strike="noStrike">
                <a:latin typeface="Arial"/>
                <a:ea typeface="Arial"/>
                <a:cs typeface="Arial"/>
                <a:sym typeface="Arial"/>
              </a:rPr>
              <a:t>2) Publish on Internet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30960" y="605160"/>
            <a:ext cx="1409400" cy="14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8"/>
          <p:cNvSpPr txBox="1"/>
          <p:nvPr/>
        </p:nvSpPr>
        <p:spPr>
          <a:xfrm>
            <a:off x="504720" y="21312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 strike="noStrike">
                <a:latin typeface="Arial"/>
                <a:ea typeface="Arial"/>
                <a:cs typeface="Arial"/>
                <a:sym typeface="Arial"/>
              </a:rPr>
              <a:t>Developing Open Source Software with GitHub </a:t>
            </a:r>
            <a:endParaRPr b="0" sz="44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4720" y="1737360"/>
            <a:ext cx="4948560" cy="3383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8"/>
          <p:cNvPicPr preferRelativeResize="0"/>
          <p:nvPr/>
        </p:nvPicPr>
        <p:blipFill rotWithShape="1">
          <a:blip r:embed="rId5">
            <a:alphaModFix/>
          </a:blip>
          <a:srcRect b="27598" l="0" r="0" t="0"/>
          <a:stretch/>
        </p:blipFill>
        <p:spPr>
          <a:xfrm>
            <a:off x="5117760" y="2557440"/>
            <a:ext cx="4910400" cy="21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30960" y="605160"/>
            <a:ext cx="1409400" cy="14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9"/>
          <p:cNvSpPr txBox="1"/>
          <p:nvPr/>
        </p:nvSpPr>
        <p:spPr>
          <a:xfrm>
            <a:off x="504720" y="21312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 strike="noStrike">
                <a:latin typeface="Arial"/>
                <a:ea typeface="Arial"/>
                <a:cs typeface="Arial"/>
                <a:sym typeface="Arial"/>
              </a:rPr>
              <a:t>Developing Open Source Software with GitHub </a:t>
            </a:r>
            <a:endParaRPr b="0" sz="4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9"/>
          <p:cNvSpPr txBox="1"/>
          <p:nvPr/>
        </p:nvSpPr>
        <p:spPr>
          <a:xfrm>
            <a:off x="914400" y="2194560"/>
            <a:ext cx="7589520" cy="3280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200" u="sng" strike="noStrike">
                <a:latin typeface="Arial"/>
                <a:ea typeface="Arial"/>
                <a:cs typeface="Arial"/>
                <a:sym typeface="Arial"/>
              </a:rPr>
              <a:t>Resources: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91440" lvl="0" marL="18288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en-US" sz="3200" strike="noStrike">
                <a:latin typeface="Arial"/>
                <a:ea typeface="Arial"/>
                <a:cs typeface="Arial"/>
                <a:sym typeface="Arial"/>
              </a:rPr>
              <a:t>GitHub’s User manual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91440" lvl="0" marL="18288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en-US" sz="3200" strike="noStrike">
                <a:latin typeface="Arial"/>
                <a:ea typeface="Arial"/>
                <a:cs typeface="Arial"/>
                <a:sym typeface="Arial"/>
              </a:rPr>
              <a:t>Community support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91440" lvl="1" marL="18288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i="0" lang="en-US" sz="3200" u="none" cap="none" strike="noStrike">
                <a:latin typeface="Arial"/>
                <a:ea typeface="Arial"/>
                <a:cs typeface="Arial"/>
                <a:sym typeface="Arial"/>
              </a:rPr>
              <a:t>YouTube</a:t>
            </a:r>
            <a:endParaRPr b="0" i="0" sz="3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91440" lvl="1" marL="18288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i="0" lang="en-US" sz="3200" u="none" cap="none" strike="noStrike">
                <a:latin typeface="Arial"/>
                <a:ea typeface="Arial"/>
                <a:cs typeface="Arial"/>
                <a:sym typeface="Arial"/>
              </a:rPr>
              <a:t>Google!</a:t>
            </a:r>
            <a:endParaRPr b="0" i="0" sz="3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2020-11-27T16:57:45Z</dcterms:created>
</cp:coreProperties>
</file>